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72" r:id="rId11"/>
    <p:sldId id="271" r:id="rId12"/>
    <p:sldId id="268" r:id="rId13"/>
    <p:sldId id="269" r:id="rId14"/>
    <p:sldId id="270" r:id="rId15"/>
  </p:sldIdLst>
  <p:sldSz cx="12192000" cy="6858000"/>
  <p:notesSz cx="6858000" cy="12192000"/>
  <p:embeddedFontLst>
    <p:embeddedFont>
      <p:font typeface="Bebas Neue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Source Sans Pro" panose="020B050303040302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80" d="100"/>
          <a:sy n="80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2716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svg"/><Relationship Id="rId11" Type="http://schemas.openxmlformats.org/officeDocument/2006/relationships/image" Target="../media/image35.svg"/><Relationship Id="rId5" Type="http://schemas.openxmlformats.org/officeDocument/2006/relationships/image" Target="../media/image29.png"/><Relationship Id="rId15" Type="http://schemas.openxmlformats.org/officeDocument/2006/relationships/image" Target="../media/image39.svg"/><Relationship Id="rId10" Type="http://schemas.openxmlformats.org/officeDocument/2006/relationships/image" Target="../media/image34.png"/><Relationship Id="rId4" Type="http://schemas.openxmlformats.org/officeDocument/2006/relationships/image" Target="../media/image28.svg"/><Relationship Id="rId9" Type="http://schemas.openxmlformats.org/officeDocument/2006/relationships/image" Target="../media/image33.svg"/><Relationship Id="rId1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maiya-369/Hand-written-Digit-Recognition-SPL-1-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 t="7806" b="7806"/>
          <a:stretch/>
        </p:blipFill>
        <p:spPr>
          <a:xfrm>
            <a:off x="-15543" y="-12276"/>
            <a:ext cx="12188952" cy="6856286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4286" y="1901771"/>
            <a:ext cx="12198475" cy="3028193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2815838" y="2193178"/>
            <a:ext cx="6557275" cy="19497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buNone/>
            </a:pPr>
            <a:r>
              <a:rPr lang="en-US" sz="4400" b="1" kern="0" spc="85" dirty="0">
                <a:solidFill>
                  <a:srgbClr val="D1D5DB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Hand-written Digit Recognition</a:t>
            </a:r>
          </a:p>
          <a:p>
            <a:pPr algn="ctr">
              <a:buNone/>
            </a:pPr>
            <a:r>
              <a:rPr lang="en-US" sz="4400" b="1" kern="0" spc="85" dirty="0">
                <a:solidFill>
                  <a:srgbClr val="D1D5DB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Using Neural Network</a:t>
            </a:r>
          </a:p>
        </p:txBody>
      </p:sp>
      <p:sp>
        <p:nvSpPr>
          <p:cNvPr id="5" name="Object 4"/>
          <p:cNvSpPr/>
          <p:nvPr/>
        </p:nvSpPr>
        <p:spPr>
          <a:xfrm>
            <a:off x="2806315" y="3607555"/>
            <a:ext cx="6557275" cy="3053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406"/>
              </a:lnSpc>
              <a:spcBef>
                <a:spcPts val="1382"/>
              </a:spcBef>
              <a:buNone/>
            </a:pPr>
            <a:r>
              <a:rPr lang="en-US" sz="1823" kern="0" spc="37" dirty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Submitted by | </a:t>
            </a:r>
            <a:r>
              <a:rPr lang="en-US" sz="1823" kern="0" spc="37" dirty="0" err="1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Sumaiya</a:t>
            </a:r>
            <a:r>
              <a:rPr lang="en-US" sz="1823" kern="0" spc="37" dirty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Islam</a:t>
            </a:r>
          </a:p>
          <a:p>
            <a:pPr algn="ctr">
              <a:lnSpc>
                <a:spcPts val="2406"/>
              </a:lnSpc>
              <a:spcBef>
                <a:spcPts val="1382"/>
              </a:spcBef>
              <a:buNone/>
            </a:pPr>
            <a:r>
              <a:rPr lang="en-US" sz="1823" kern="0" spc="37" dirty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</a:rPr>
              <a:t>Submitted to | </a:t>
            </a:r>
            <a:r>
              <a:rPr lang="en-US" sz="1823" kern="0" spc="37" dirty="0" err="1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</a:rPr>
              <a:t>Kishan</a:t>
            </a:r>
            <a:r>
              <a:rPr lang="en-US" sz="1823" kern="0" spc="37" dirty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</a:rPr>
              <a:t> Kumar </a:t>
            </a:r>
            <a:r>
              <a:rPr lang="en-US" sz="1823" kern="0" spc="37" dirty="0" err="1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</a:rPr>
              <a:t>Ganguly</a:t>
            </a:r>
            <a:endParaRPr lang="en-US" sz="2000" dirty="0"/>
          </a:p>
        </p:txBody>
      </p:sp>
      <p:sp>
        <p:nvSpPr>
          <p:cNvPr id="6" name="Object 5"/>
          <p:cNvSpPr/>
          <p:nvPr/>
        </p:nvSpPr>
        <p:spPr>
          <a:xfrm>
            <a:off x="285679" y="5914290"/>
            <a:ext cx="1864529" cy="40709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04"/>
              </a:lnSpc>
              <a:buNone/>
            </a:pPr>
            <a:r>
              <a:rPr lang="en-US" sz="1350" kern="0" spc="27" dirty="0">
                <a:solidFill>
                  <a:srgbClr val="FFFFFF">
                    <a:alpha val="9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 </a:t>
            </a:r>
            <a:br>
              <a:rPr lang="en-US" sz="1350" kern="0" spc="27" dirty="0">
                <a:solidFill>
                  <a:srgbClr val="FFFFFF">
                    <a:alpha val="9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85679" y="6418691"/>
            <a:ext cx="1864529" cy="1922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15"/>
              </a:lnSpc>
              <a:spcBef>
                <a:spcPts val="752"/>
              </a:spcBef>
              <a:buNone/>
            </a:pPr>
            <a:r>
              <a:rPr lang="en-US" sz="1148" b="1" kern="0" spc="23" dirty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University of Dhaka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5A66A7-9C47-407E-BF5B-24EEBE6DA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550" y="228600"/>
            <a:ext cx="3378388" cy="5772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0C88D8-F955-408F-AA5B-6C94B8A8A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0031" y="228601"/>
            <a:ext cx="3080443" cy="5772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38DB10-980E-480D-A1EA-982AF0A50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421" y="1871416"/>
            <a:ext cx="3096057" cy="35342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D12E91-DF48-4181-80DA-D3431EE414F6}"/>
              </a:ext>
            </a:extLst>
          </p:cNvPr>
          <p:cNvSpPr txBox="1"/>
          <p:nvPr/>
        </p:nvSpPr>
        <p:spPr>
          <a:xfrm>
            <a:off x="677931" y="5572125"/>
            <a:ext cx="2797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Descriptor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0337E3-7DD5-4769-9AA7-CEE6A04BDD4B}"/>
              </a:ext>
            </a:extLst>
          </p:cNvPr>
          <p:cNvSpPr txBox="1"/>
          <p:nvPr/>
        </p:nvSpPr>
        <p:spPr>
          <a:xfrm>
            <a:off x="4410075" y="6315075"/>
            <a:ext cx="257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Hidden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C0E982-DB36-4EBF-B9C2-482C3EC440FC}"/>
              </a:ext>
            </a:extLst>
          </p:cNvPr>
          <p:cNvSpPr txBox="1"/>
          <p:nvPr/>
        </p:nvSpPr>
        <p:spPr>
          <a:xfrm>
            <a:off x="9163050" y="6162675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741705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79F21B-E13D-4BCB-A091-9E421133F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4" y="504825"/>
            <a:ext cx="3648075" cy="3409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10929E-8CAC-4D55-9BDE-35A6593BB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91" y="4638675"/>
            <a:ext cx="3491209" cy="1381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146356-8D1E-4AB9-B409-CC3E8366C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208" y="504824"/>
            <a:ext cx="3648075" cy="34099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A391CC-2708-4B49-9ADA-E0EAD506E2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8921" y="504825"/>
            <a:ext cx="3440460" cy="34099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D1DB1E-BE37-46D3-89F1-8AF8572398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5994" y="4638675"/>
            <a:ext cx="3106314" cy="12907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788E36-B83D-49C9-9FFD-3EBF724725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7199" y="4638675"/>
            <a:ext cx="4210638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8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0203" y="2910015"/>
            <a:ext cx="9370257" cy="47613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2452074"/>
            <a:ext cx="952262" cy="952262"/>
          </a:xfrm>
          <a:prstGeom prst="roundRect">
            <a:avLst>
              <a:gd name="adj" fmla="val 9602"/>
            </a:avLst>
          </a:prstGeom>
          <a:solidFill>
            <a:srgbClr val="466AAD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Object 3"/>
          <p:cNvSpPr/>
          <p:nvPr/>
        </p:nvSpPr>
        <p:spPr>
          <a:xfrm>
            <a:off x="428518" y="2833574"/>
            <a:ext cx="1047488" cy="18316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1444"/>
              </a:lnSpc>
              <a:buNone/>
            </a:pPr>
            <a:r>
              <a:rPr lang="en-US" sz="1215" kern="0" spc="24" dirty="0">
                <a:solidFill>
                  <a:srgbClr val="FFFFFF">
                    <a:alpha val="9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Midterm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0760559" y="2452074"/>
            <a:ext cx="952262" cy="952262"/>
          </a:xfrm>
          <a:prstGeom prst="roundRect">
            <a:avLst>
              <a:gd name="adj" fmla="val 9602"/>
            </a:avLst>
          </a:prstGeom>
          <a:solidFill>
            <a:srgbClr val="466AAD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Object 5"/>
          <p:cNvSpPr/>
          <p:nvPr/>
        </p:nvSpPr>
        <p:spPr>
          <a:xfrm>
            <a:off x="10712946" y="2833574"/>
            <a:ext cx="1047488" cy="18316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1444"/>
              </a:lnSpc>
              <a:buNone/>
            </a:pPr>
            <a:r>
              <a:rPr lang="en-US" sz="1215" kern="0" spc="24" dirty="0">
                <a:solidFill>
                  <a:srgbClr val="FFFFFF">
                    <a:alpha val="9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Final</a:t>
            </a:r>
            <a:endParaRPr lang="en-US" dirty="0"/>
          </a:p>
        </p:txBody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6602" y="1969656"/>
            <a:ext cx="38090" cy="98083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08988" y="2862402"/>
            <a:ext cx="133317" cy="133317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02999" y="2910015"/>
            <a:ext cx="38090" cy="980830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55386" y="2862402"/>
            <a:ext cx="133317" cy="133317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49398" y="1969656"/>
            <a:ext cx="38090" cy="980830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01784" y="2862402"/>
            <a:ext cx="133317" cy="133317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3289113" y="1416490"/>
            <a:ext cx="571357" cy="571357"/>
          </a:xfrm>
          <a:prstGeom prst="roundRect">
            <a:avLst>
              <a:gd name="adj" fmla="val 16004"/>
            </a:avLst>
          </a:prstGeom>
          <a:solidFill>
            <a:srgbClr val="466AAD"/>
          </a:solidFill>
        </p:spPr>
        <p:txBody>
          <a:bodyPr/>
          <a:lstStyle/>
          <a:p>
            <a:endParaRPr lang="en-US"/>
          </a:p>
        </p:txBody>
      </p:sp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44138" y="1591660"/>
            <a:ext cx="247588" cy="238065"/>
          </a:xfrm>
          <a:prstGeom prst="rect">
            <a:avLst/>
          </a:prstGeom>
        </p:spPr>
      </p:pic>
      <p:sp>
        <p:nvSpPr>
          <p:cNvPr id="15" name="Object 14"/>
          <p:cNvSpPr/>
          <p:nvPr/>
        </p:nvSpPr>
        <p:spPr>
          <a:xfrm>
            <a:off x="3955696" y="1578048"/>
            <a:ext cx="1843579" cy="2441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25"/>
              </a:lnSpc>
              <a:buNone/>
            </a:pPr>
            <a:r>
              <a:rPr lang="en-US" sz="1620" b="1" kern="0" spc="32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Milestone 1</a:t>
            </a:r>
            <a:endParaRPr lang="en-US" dirty="0"/>
          </a:p>
        </p:txBody>
      </p:sp>
      <p:sp>
        <p:nvSpPr>
          <p:cNvPr id="16" name="Object 15"/>
          <p:cNvSpPr/>
          <p:nvPr/>
        </p:nvSpPr>
        <p:spPr>
          <a:xfrm>
            <a:off x="3955696" y="1902115"/>
            <a:ext cx="1843579" cy="4523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82"/>
              </a:lnSpc>
              <a:spcBef>
                <a:spcPts val="617"/>
              </a:spcBef>
              <a:buNone/>
            </a:pPr>
            <a:r>
              <a:rPr lang="en-US" sz="1350" b="1" kern="0" spc="27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Increase the efficiency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5435511" y="3868564"/>
            <a:ext cx="571357" cy="571357"/>
          </a:xfrm>
          <a:prstGeom prst="roundRect">
            <a:avLst>
              <a:gd name="adj" fmla="val 16004"/>
            </a:avLst>
          </a:prstGeom>
          <a:solidFill>
            <a:srgbClr val="466AAD"/>
          </a:solidFill>
        </p:spPr>
        <p:txBody>
          <a:bodyPr/>
          <a:lstStyle/>
          <a:p>
            <a:endParaRPr lang="en-US"/>
          </a:p>
        </p:txBody>
      </p:sp>
      <p:pic>
        <p:nvPicPr>
          <p:cNvPr id="18" name="Object 17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90595" y="4043734"/>
            <a:ext cx="247588" cy="238065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6102094" y="4030122"/>
            <a:ext cx="1520822" cy="2441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25"/>
              </a:lnSpc>
              <a:buNone/>
            </a:pPr>
            <a:r>
              <a:rPr lang="en-US" sz="1620" b="1" kern="0" spc="32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Milestone 2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6102094" y="4354189"/>
            <a:ext cx="1520822" cy="4523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82"/>
              </a:lnSpc>
              <a:spcBef>
                <a:spcPts val="617"/>
              </a:spcBef>
              <a:buNone/>
            </a:pPr>
            <a:r>
              <a:rPr lang="en-US" sz="1350" b="1" kern="0" spc="27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Optimize the performance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7581909" y="1416490"/>
            <a:ext cx="571357" cy="571357"/>
          </a:xfrm>
          <a:prstGeom prst="roundRect">
            <a:avLst>
              <a:gd name="adj" fmla="val 16004"/>
            </a:avLst>
          </a:prstGeom>
          <a:solidFill>
            <a:srgbClr val="466AAD"/>
          </a:solidFill>
        </p:spPr>
        <p:txBody>
          <a:bodyPr/>
          <a:lstStyle/>
          <a:p>
            <a:endParaRPr lang="en-US"/>
          </a:p>
        </p:txBody>
      </p:sp>
      <p:pic>
        <p:nvPicPr>
          <p:cNvPr id="22" name="Object 21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36906" y="1591660"/>
            <a:ext cx="247588" cy="238065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8248492" y="1578048"/>
            <a:ext cx="1801679" cy="2441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25"/>
              </a:lnSpc>
              <a:buNone/>
            </a:pPr>
            <a:r>
              <a:rPr lang="en-US" sz="1620" b="1" kern="0" spc="32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Milestone 3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8248492" y="1902115"/>
            <a:ext cx="1801679" cy="4523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82"/>
              </a:lnSpc>
              <a:spcBef>
                <a:spcPts val="617"/>
              </a:spcBef>
              <a:buNone/>
            </a:pPr>
            <a:r>
              <a:rPr lang="en-US" sz="1350" b="1" kern="0" spc="27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Add more hidden layers to the network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0" y="5856411"/>
            <a:ext cx="12188952" cy="999875"/>
          </a:xfrm>
          <a:prstGeom prst="rect">
            <a:avLst/>
          </a:prstGeom>
          <a:solidFill>
            <a:srgbClr val="F3F7F1"/>
          </a:solidFill>
        </p:spPr>
        <p:txBody>
          <a:bodyPr/>
          <a:lstStyle/>
          <a:p>
            <a:endParaRPr lang="en-US"/>
          </a:p>
        </p:txBody>
      </p:sp>
      <p:sp>
        <p:nvSpPr>
          <p:cNvPr id="26" name="Object 25"/>
          <p:cNvSpPr/>
          <p:nvPr/>
        </p:nvSpPr>
        <p:spPr>
          <a:xfrm>
            <a:off x="-95226" y="6142238"/>
            <a:ext cx="12379404" cy="4123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247"/>
              </a:lnSpc>
              <a:buNone/>
            </a:pPr>
            <a:r>
              <a:rPr lang="en-US" sz="2734" kern="0" spc="55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NEXT STEPS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D35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454455" y="3433797"/>
            <a:ext cx="7280042" cy="3053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406"/>
              </a:lnSpc>
              <a:spcBef>
                <a:spcPts val="1661"/>
              </a:spcBef>
              <a:buNone/>
            </a:pPr>
            <a:r>
              <a:rPr lang="en-US" sz="2025" kern="0" spc="41" dirty="0">
                <a:solidFill>
                  <a:srgbClr val="FFFFFF">
                    <a:alpha val="9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Repository Link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454455" y="3812172"/>
            <a:ext cx="7280042" cy="9373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7383"/>
              </a:lnSpc>
              <a:spcBef>
                <a:spcPts val="564"/>
              </a:spcBef>
              <a:buNone/>
            </a:pPr>
            <a:r>
              <a:rPr lang="en-US" sz="7031" b="1" u="sng" kern="0" spc="71" dirty="0">
                <a:solidFill>
                  <a:srgbClr val="11A9E2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  <a:hlinkClick r:id="rId3"/>
              </a:rPr>
              <a:t>Software Project Lab</a:t>
            </a:r>
            <a:endParaRPr lang="en-US" dirty="0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1771" y="2459811"/>
            <a:ext cx="571357" cy="57135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900340" y="3162105"/>
            <a:ext cx="2388273" cy="5415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4688" b="1" kern="0" spc="47" dirty="0">
                <a:solidFill>
                  <a:srgbClr val="000000">
                    <a:alpha val="80000"/>
                  </a:srgbClr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Thank you.</a:t>
            </a:r>
            <a:endParaRPr lang="en-US" dirty="0"/>
          </a:p>
        </p:txBody>
      </p:sp>
      <p:pic>
        <p:nvPicPr>
          <p:cNvPr id="6" name="Graphic 5" descr="Angel face outline with solid fill">
            <a:extLst>
              <a:ext uri="{FF2B5EF4-FFF2-40B4-BE49-F238E27FC236}">
                <a16:creationId xmlns:a16="http://schemas.microsoft.com/office/drawing/2014/main" id="{21EE1619-1B55-4550-9433-BA5262011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10225" y="2143125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D35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53855" y="419590"/>
            <a:ext cx="9290073" cy="5415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4688" b="1" kern="0" spc="47" dirty="0">
                <a:solidFill>
                  <a:srgbClr val="FFFFFF">
                    <a:alpha val="90000"/>
                  </a:srgbClr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Project Overview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53855" y="1105517"/>
            <a:ext cx="9290073" cy="2827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228"/>
              </a:lnSpc>
              <a:spcBef>
                <a:spcPts val="1114"/>
              </a:spcBef>
              <a:buNone/>
            </a:pPr>
            <a:r>
              <a:rPr lang="en-US" sz="1688" kern="0" spc="34" dirty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Neural network Implementation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9397828" y="0"/>
            <a:ext cx="2800646" cy="6865808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3"/>
          <a:srcRect l="34890" t="609" r="34890" b="609"/>
          <a:stretch/>
        </p:blipFill>
        <p:spPr>
          <a:xfrm>
            <a:off x="9397828" y="0"/>
            <a:ext cx="2800646" cy="6865808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888925" y="1728504"/>
            <a:ext cx="6181816" cy="470625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598"/>
              </a:lnSpc>
              <a:buSzPct val="100000"/>
              <a:buFont typeface="+mj-lt"/>
              <a:buAutoNum type="arabicPeriod"/>
            </a:pPr>
            <a:r>
              <a:rPr lang="en-US" sz="2187" kern="0" spc="43" dirty="0">
                <a:solidFill>
                  <a:srgbClr val="FFFFFF">
                    <a:alpha val="9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Defines functions for initializing the weights and biases of the network</a:t>
            </a:r>
          </a:p>
          <a:p>
            <a:pPr marL="242900" indent="-242900" algn="l">
              <a:lnSpc>
                <a:spcPts val="2598"/>
              </a:lnSpc>
              <a:spcBef>
                <a:spcPts val="2176"/>
              </a:spcBef>
              <a:buSzPct val="100000"/>
              <a:buFont typeface="+mj-lt"/>
              <a:buAutoNum type="arabicPeriod"/>
            </a:pPr>
            <a:r>
              <a:rPr lang="en-US" sz="2187" kern="0" spc="43" dirty="0">
                <a:solidFill>
                  <a:srgbClr val="FFFFFF">
                    <a:alpha val="9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Calculating the softmax vector</a:t>
            </a:r>
          </a:p>
          <a:p>
            <a:pPr marL="242900" indent="-242900" algn="l">
              <a:lnSpc>
                <a:spcPts val="2598"/>
              </a:lnSpc>
              <a:spcBef>
                <a:spcPts val="2176"/>
              </a:spcBef>
              <a:buSzPct val="100000"/>
              <a:buFont typeface="+mj-lt"/>
              <a:buAutoNum type="arabicPeriod"/>
            </a:pPr>
            <a:r>
              <a:rPr lang="en-US" sz="2187" kern="0" spc="43" dirty="0">
                <a:solidFill>
                  <a:srgbClr val="FFFFFF">
                    <a:alpha val="9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Forward propagating through the network to calculate activations</a:t>
            </a:r>
          </a:p>
          <a:p>
            <a:pPr marL="242900" indent="-242900" algn="l">
              <a:lnSpc>
                <a:spcPts val="2598"/>
              </a:lnSpc>
              <a:spcBef>
                <a:spcPts val="2176"/>
              </a:spcBef>
              <a:buSzPct val="100000"/>
              <a:buFont typeface="+mj-lt"/>
              <a:buAutoNum type="arabicPeriod"/>
            </a:pPr>
            <a:r>
              <a:rPr lang="en-US" sz="2187" kern="0" spc="43" dirty="0">
                <a:solidFill>
                  <a:srgbClr val="FFFFFF">
                    <a:alpha val="9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Updating the gradients for a single training example</a:t>
            </a:r>
          </a:p>
          <a:p>
            <a:pPr marL="242900" indent="-242900" algn="l">
              <a:lnSpc>
                <a:spcPts val="2598"/>
              </a:lnSpc>
              <a:spcBef>
                <a:spcPts val="2176"/>
              </a:spcBef>
              <a:buSzPct val="100000"/>
              <a:buFont typeface="+mj-lt"/>
              <a:buAutoNum type="arabicPeriod"/>
            </a:pPr>
            <a:r>
              <a:rPr lang="en-US" sz="2187" kern="0" spc="43" dirty="0">
                <a:solidFill>
                  <a:srgbClr val="FFFFFF">
                    <a:alpha val="9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Running one step of gradient descent to update the network</a:t>
            </a:r>
          </a:p>
          <a:p>
            <a:pPr marL="242900" indent="-242900" algn="l">
              <a:lnSpc>
                <a:spcPts val="2598"/>
              </a:lnSpc>
              <a:spcBef>
                <a:spcPts val="2176"/>
              </a:spcBef>
              <a:buSzPct val="100000"/>
              <a:buFont typeface="+mj-lt"/>
              <a:buAutoNum type="arabicPeriod"/>
            </a:pPr>
            <a:r>
              <a:rPr lang="en-US" sz="2187" kern="0" spc="43" dirty="0">
                <a:solidFill>
                  <a:srgbClr val="FFFFFF">
                    <a:alpha val="9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Calculating the loss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419590"/>
            <a:ext cx="12188952" cy="5415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4688" b="1" kern="0" spc="47" dirty="0">
                <a:solidFill>
                  <a:srgbClr val="1D3557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Neural Network Architecture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76131" y="1656936"/>
            <a:ext cx="4723219" cy="4723219"/>
          </a:xfrm>
          <a:prstGeom prst="roundRect">
            <a:avLst>
              <a:gd name="adj" fmla="val 1936"/>
            </a:avLst>
          </a:prstGeom>
          <a:solidFill>
            <a:srgbClr val="FFFFFF">
              <a:alpha val="20000"/>
            </a:srgbClr>
          </a:solidFill>
          <a:ln w="25400">
            <a:solidFill>
              <a:srgbClr val="000000">
                <a:alpha val="80000"/>
              </a:srgbClr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rcRect l="-3109" t="-12799" r="-3109" b="-12799"/>
          <a:stretch/>
        </p:blipFill>
        <p:spPr>
          <a:xfrm>
            <a:off x="476131" y="1656936"/>
            <a:ext cx="4723219" cy="4723219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76131" y="1656936"/>
            <a:ext cx="4723219" cy="4723219"/>
          </a:xfrm>
          <a:prstGeom prst="roundRect">
            <a:avLst>
              <a:gd name="adj" fmla="val 1936"/>
            </a:avLst>
          </a:prstGeom>
          <a:noFill/>
          <a:ln w="25400">
            <a:solidFill>
              <a:srgbClr val="000000">
                <a:alpha val="80000"/>
              </a:srgbClr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6" name="Object 5"/>
          <p:cNvSpPr/>
          <p:nvPr/>
        </p:nvSpPr>
        <p:spPr>
          <a:xfrm>
            <a:off x="5675481" y="1587004"/>
            <a:ext cx="6641074" cy="48476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3453"/>
              </a:lnSpc>
              <a:buSzPct val="100000"/>
              <a:buChar char="•"/>
            </a:pPr>
            <a:r>
              <a:rPr lang="en-US" sz="2616" b="1" kern="0" spc="52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Training Data - MNIST Dataset</a:t>
            </a:r>
          </a:p>
          <a:p>
            <a:pPr marL="242900" indent="-242900" algn="l">
              <a:lnSpc>
                <a:spcPts val="3453"/>
              </a:lnSpc>
              <a:spcBef>
                <a:spcPts val="1726"/>
              </a:spcBef>
              <a:buSzPct val="100000"/>
              <a:buChar char="•"/>
            </a:pPr>
            <a:r>
              <a:rPr lang="en-US" sz="2616" b="1" kern="0" spc="52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Forward Propagation</a:t>
            </a:r>
          </a:p>
          <a:p>
            <a:pPr marL="242900" indent="-242900" algn="l">
              <a:lnSpc>
                <a:spcPts val="3453"/>
              </a:lnSpc>
              <a:spcBef>
                <a:spcPts val="1726"/>
              </a:spcBef>
              <a:buSzPct val="100000"/>
              <a:buChar char="•"/>
            </a:pPr>
            <a:r>
              <a:rPr lang="en-US" sz="2616" b="1" kern="0" spc="52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Backpropagation</a:t>
            </a:r>
          </a:p>
          <a:p>
            <a:pPr marL="242900" indent="-242900" algn="l">
              <a:lnSpc>
                <a:spcPts val="3453"/>
              </a:lnSpc>
              <a:spcBef>
                <a:spcPts val="1726"/>
              </a:spcBef>
              <a:buSzPct val="100000"/>
              <a:buChar char="•"/>
            </a:pPr>
            <a:r>
              <a:rPr lang="en-US" sz="2616" b="1" kern="0" spc="52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Gradient Update</a:t>
            </a:r>
          </a:p>
          <a:p>
            <a:pPr marL="242900" indent="-242900" algn="l">
              <a:lnSpc>
                <a:spcPts val="3453"/>
              </a:lnSpc>
              <a:spcBef>
                <a:spcPts val="1726"/>
              </a:spcBef>
              <a:buSzPct val="100000"/>
              <a:buChar char="•"/>
            </a:pPr>
            <a:r>
              <a:rPr lang="en-US" sz="2616" b="1" kern="0" spc="52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Training Step</a:t>
            </a:r>
          </a:p>
          <a:p>
            <a:pPr marL="242900" indent="-242900" algn="l">
              <a:lnSpc>
                <a:spcPts val="3453"/>
              </a:lnSpc>
              <a:spcBef>
                <a:spcPts val="1726"/>
              </a:spcBef>
              <a:buSzPct val="100000"/>
              <a:buChar char="•"/>
            </a:pPr>
            <a:r>
              <a:rPr lang="en-US" sz="2616" b="1" kern="0" spc="52" dirty="0">
                <a:solidFill>
                  <a:srgbClr val="2222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Sample Neural Network for Digit recognition</a:t>
            </a:r>
          </a:p>
          <a:p>
            <a:pPr marL="242900" indent="-242900" algn="l">
              <a:lnSpc>
                <a:spcPts val="3453"/>
              </a:lnSpc>
              <a:spcBef>
                <a:spcPts val="1726"/>
              </a:spcBef>
              <a:buSzPct val="100000"/>
              <a:buChar char="•"/>
            </a:pPr>
            <a:r>
              <a:rPr lang="en-US" sz="2616" b="1" kern="0" spc="52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Code implementation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262600" y="419590"/>
            <a:ext cx="7804932" cy="5415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4688" b="1" kern="0" spc="47" dirty="0">
                <a:solidFill>
                  <a:srgbClr val="FFFFFF">
                    <a:alpha val="90000"/>
                  </a:srgbClr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Training Data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262600" y="1107897"/>
            <a:ext cx="7804932" cy="3053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406"/>
              </a:lnSpc>
              <a:spcBef>
                <a:spcPts val="1133"/>
              </a:spcBef>
              <a:buNone/>
            </a:pPr>
            <a:r>
              <a:rPr lang="en-US" sz="2025" b="1" kern="0" spc="41" dirty="0">
                <a:solidFill>
                  <a:srgbClr val="FFFFFF">
                    <a:alpha val="9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MNIST Dataset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0" y="0"/>
            <a:ext cx="4150761" cy="6865808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3"/>
          <a:srcRect l="9213" t="-20372" r="5699" b="-20372"/>
          <a:stretch/>
        </p:blipFill>
        <p:spPr>
          <a:xfrm>
            <a:off x="0" y="0"/>
            <a:ext cx="4150761" cy="6865808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4712596" y="3038906"/>
            <a:ext cx="7595434" cy="24055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887"/>
              </a:lnSpc>
              <a:buSzPct val="100000"/>
              <a:buFont typeface="+mj-lt"/>
              <a:buAutoNum type="arabicPeriod"/>
            </a:pPr>
            <a:r>
              <a:rPr lang="en-US" sz="2430" kern="0" spc="49" dirty="0">
                <a:solidFill>
                  <a:srgbClr val="D1D5DB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Collection of handwritten digits (0-9)</a:t>
            </a:r>
          </a:p>
          <a:p>
            <a:pPr marL="242900" indent="-242900" algn="l">
              <a:lnSpc>
                <a:spcPts val="2887"/>
              </a:lnSpc>
              <a:spcBef>
                <a:spcPts val="2418"/>
              </a:spcBef>
              <a:buSzPct val="100000"/>
              <a:buFont typeface="+mj-lt"/>
              <a:buAutoNum type="arabicPeriod"/>
            </a:pPr>
            <a:r>
              <a:rPr lang="en-US" sz="2430" kern="0" spc="49" dirty="0">
                <a:solidFill>
                  <a:srgbClr val="D1D5DB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28x28 pixels</a:t>
            </a:r>
          </a:p>
          <a:p>
            <a:pPr marL="242900" indent="-242900" algn="l">
              <a:lnSpc>
                <a:spcPts val="2887"/>
              </a:lnSpc>
              <a:spcBef>
                <a:spcPts val="2418"/>
              </a:spcBef>
              <a:buSzPct val="100000"/>
              <a:buFont typeface="+mj-lt"/>
              <a:buAutoNum type="arabicPeriod"/>
            </a:pPr>
            <a:r>
              <a:rPr lang="en-US" sz="2430" kern="0" spc="49" dirty="0">
                <a:solidFill>
                  <a:srgbClr val="D1D5DB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60,000 training images and labels</a:t>
            </a:r>
          </a:p>
          <a:p>
            <a:pPr marL="242900" indent="-242900" algn="l">
              <a:lnSpc>
                <a:spcPts val="2887"/>
              </a:lnSpc>
              <a:spcBef>
                <a:spcPts val="2418"/>
              </a:spcBef>
              <a:buSzPct val="100000"/>
              <a:buFont typeface="+mj-lt"/>
              <a:buAutoNum type="arabicPeriod"/>
            </a:pPr>
            <a:r>
              <a:rPr lang="en-US" sz="2430" kern="0" spc="49" dirty="0">
                <a:solidFill>
                  <a:srgbClr val="D1D5DB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10,000 test images and labels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476131"/>
            <a:ext cx="5627868" cy="296153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Object 2"/>
          <p:cNvSpPr/>
          <p:nvPr/>
        </p:nvSpPr>
        <p:spPr>
          <a:xfrm>
            <a:off x="1137477" y="1023979"/>
            <a:ext cx="4305176" cy="18747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7383"/>
              </a:lnSpc>
              <a:buNone/>
            </a:pPr>
            <a:r>
              <a:rPr lang="en-US" sz="7031" b="1" kern="0" spc="71" dirty="0">
                <a:solidFill>
                  <a:srgbClr val="000000">
                    <a:alpha val="80000"/>
                  </a:srgbClr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Forward Propagation.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6094476" y="476131"/>
            <a:ext cx="5627868" cy="296153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3"/>
          <a:srcRect l="-22267" t="-23962" r="-22267" b="-23962"/>
          <a:stretch/>
        </p:blipFill>
        <p:spPr>
          <a:xfrm>
            <a:off x="6094476" y="476131"/>
            <a:ext cx="5627868" cy="2961534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476131" y="3428143"/>
            <a:ext cx="11255735" cy="296153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4"/>
          <a:srcRect l="-25481" t="6974" r="-25481" b="3442"/>
          <a:stretch/>
        </p:blipFill>
        <p:spPr>
          <a:xfrm>
            <a:off x="476131" y="3428143"/>
            <a:ext cx="11255735" cy="296153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95226"/>
            <a:ext cx="11998500" cy="666583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5429" r="5429"/>
          <a:stretch/>
        </p:blipFill>
        <p:spPr>
          <a:xfrm>
            <a:off x="95226" y="95226"/>
            <a:ext cx="11998500" cy="666583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476131"/>
            <a:ext cx="5570732" cy="590402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8690" t="-39054" r="8084" b="-39054"/>
          <a:stretch/>
        </p:blipFill>
        <p:spPr>
          <a:xfrm>
            <a:off x="476131" y="476131"/>
            <a:ext cx="5570732" cy="5904024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6142089" y="476131"/>
            <a:ext cx="5570732" cy="5904024"/>
          </a:xfrm>
          <a:prstGeom prst="rect">
            <a:avLst/>
          </a:prstGeom>
          <a:solidFill>
            <a:srgbClr val="FEFEFE"/>
          </a:solidFill>
        </p:spPr>
        <p:txBody>
          <a:bodyPr/>
          <a:lstStyle/>
          <a:p>
            <a:endParaRPr lang="en-US"/>
          </a:p>
        </p:txBody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4"/>
          <a:srcRect l="-16895" t="-10606" r="-16895" b="-10606"/>
          <a:stretch/>
        </p:blipFill>
        <p:spPr>
          <a:xfrm>
            <a:off x="6142089" y="476131"/>
            <a:ext cx="5570732" cy="5904024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87436" y="422826"/>
            <a:ext cx="4228043" cy="847513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3806119" y="574008"/>
            <a:ext cx="4182096" cy="55231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351"/>
              </a:lnSpc>
              <a:buNone/>
            </a:pPr>
            <a:r>
              <a:rPr lang="en-US" sz="4781" b="1" kern="0" spc="48" dirty="0">
                <a:solidFill>
                  <a:srgbClr val="000000">
                    <a:alpha val="80000"/>
                  </a:srgbClr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Gradient Descent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95226"/>
            <a:ext cx="11998500" cy="666583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-6913" t="-3786" r="-6913" b="-3786"/>
          <a:stretch/>
        </p:blipFill>
        <p:spPr>
          <a:xfrm>
            <a:off x="95226" y="95226"/>
            <a:ext cx="11998500" cy="666583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 l="-4010" t="-16255" r="-4010" b="-16255"/>
          <a:stretch/>
        </p:blipFill>
        <p:spPr>
          <a:xfrm>
            <a:off x="0" y="0"/>
            <a:ext cx="12198475" cy="6865808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7309" y="48617"/>
            <a:ext cx="9408347" cy="704674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236736" y="144712"/>
            <a:ext cx="9884850" cy="4886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849"/>
              </a:lnSpc>
              <a:buNone/>
            </a:pPr>
            <a:r>
              <a:rPr lang="en-US" sz="3240" b="1" kern="0" spc="65" dirty="0">
                <a:solidFill>
                  <a:srgbClr val="2222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Sample Neural Network for Digit recognition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174</Words>
  <Application>Microsoft Office PowerPoint</Application>
  <PresentationFormat>Widescreen</PresentationFormat>
  <Paragraphs>58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Bebas Neue</vt:lpstr>
      <vt:lpstr>Source Sans Pro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Beautiful.ai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 Thesis Defense</dc:title>
  <dc:subject>Master Thesis Defense</dc:subject>
  <dc:creator>Sumaiya Islam</dc:creator>
  <cp:lastModifiedBy>msi</cp:lastModifiedBy>
  <cp:revision>5</cp:revision>
  <dcterms:created xsi:type="dcterms:W3CDTF">2023-09-10T00:23:02Z</dcterms:created>
  <dcterms:modified xsi:type="dcterms:W3CDTF">2023-12-17T03:30:02Z</dcterms:modified>
</cp:coreProperties>
</file>